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2" r:id="rId2"/>
    <p:sldId id="309" r:id="rId3"/>
    <p:sldId id="301" r:id="rId4"/>
    <p:sldId id="274" r:id="rId5"/>
    <p:sldId id="300" r:id="rId6"/>
    <p:sldId id="280" r:id="rId7"/>
    <p:sldId id="310" r:id="rId8"/>
    <p:sldId id="302" r:id="rId9"/>
    <p:sldId id="261" r:id="rId10"/>
    <p:sldId id="262" r:id="rId11"/>
    <p:sldId id="296" r:id="rId12"/>
    <p:sldId id="297" r:id="rId13"/>
    <p:sldId id="287" r:id="rId14"/>
    <p:sldId id="303" r:id="rId15"/>
    <p:sldId id="270" r:id="rId16"/>
    <p:sldId id="304" r:id="rId17"/>
    <p:sldId id="263" r:id="rId18"/>
    <p:sldId id="269" r:id="rId19"/>
    <p:sldId id="305" r:id="rId20"/>
    <p:sldId id="264" r:id="rId21"/>
    <p:sldId id="306" r:id="rId22"/>
    <p:sldId id="294" r:id="rId23"/>
    <p:sldId id="295" r:id="rId24"/>
    <p:sldId id="266" r:id="rId25"/>
    <p:sldId id="308" r:id="rId26"/>
    <p:sldId id="307" r:id="rId27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509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D8870F3-9494-4199-B589-620BCABCE09F}" type="datetimeFigureOut">
              <a:rPr lang="hu-HU"/>
              <a:pPr>
                <a:defRPr/>
              </a:pPr>
              <a:t>2018. 09. 10.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3EA28E-23E7-4140-8882-55CF64030CF8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 altLang="hu-HU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hu-HU" smtClean="0"/>
              <a:t>Az emlékezet korai elméletei azt feltételezték, hogy a tanult anyag bekerül az emlékezetbe, mint a raktár polcaira az áru, s amikor kell, onnan előhívható. Néha vannak nehézségek a hozzáféréssel, de egy újabb átolvasás, ismétlés máris segít… sőt már a bekerülést is a sokszori elolvasás segíti.</a:t>
            </a:r>
          </a:p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 altLang="hu-HU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D7146-6CC3-4D87-AF16-0306573C8782}" type="datetimeFigureOut">
              <a:rPr lang="hu-HU"/>
              <a:pPr>
                <a:defRPr/>
              </a:pPr>
              <a:t>2018. 09. 10.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EC6DC-B967-49F2-862D-E7E857359F57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ACB2A-B6CD-4E7B-A775-A027DBC0DB24}" type="datetimeFigureOut">
              <a:rPr lang="hu-HU"/>
              <a:pPr>
                <a:defRPr/>
              </a:pPr>
              <a:t>2018. 09. 10.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7040F-F87A-45C6-8C23-1E0D7161AEC9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BF745-D77D-41F2-B869-8D3BE9A4C758}" type="datetimeFigureOut">
              <a:rPr lang="hu-HU"/>
              <a:pPr>
                <a:defRPr/>
              </a:pPr>
              <a:t>2018. 09. 10.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A3BBD-A8AE-432B-878E-31FD32438B28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8E015-657E-431B-AAA9-AF1310398046}" type="datetimeFigureOut">
              <a:rPr lang="hu-HU"/>
              <a:pPr>
                <a:defRPr/>
              </a:pPr>
              <a:t>2018. 09. 10.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BC6DE-C0E2-498D-A72F-E196AC33CE12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3AAA1-CDC9-4C80-9AF4-26E3294D91AB}" type="datetimeFigureOut">
              <a:rPr lang="hu-HU"/>
              <a:pPr>
                <a:defRPr/>
              </a:pPr>
              <a:t>2018. 09. 10.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1865EA-4898-4411-BEFE-8A727E8D7C69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83E23-87FE-4BB8-9186-6820498ABF19}" type="datetimeFigureOut">
              <a:rPr lang="hu-HU"/>
              <a:pPr>
                <a:defRPr/>
              </a:pPr>
              <a:t>2018. 09. 10.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990D2-B721-498A-B816-03DA20E0214E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0CD6A-FB71-4683-B63B-8D693AFADD88}" type="datetimeFigureOut">
              <a:rPr lang="hu-HU"/>
              <a:pPr>
                <a:defRPr/>
              </a:pPr>
              <a:t>2018. 09. 10.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AD1B64-FCAA-477A-B182-DD88AC5975AE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108F5-AECD-44E3-8CEA-08BB2261ED79}" type="datetimeFigureOut">
              <a:rPr lang="hu-HU"/>
              <a:pPr>
                <a:defRPr/>
              </a:pPr>
              <a:t>2018. 09. 10.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476AD-563D-4E14-B397-AD402DB47AA9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79FF5-53D2-4ADE-88A3-D4700D055203}" type="datetimeFigureOut">
              <a:rPr lang="hu-HU"/>
              <a:pPr>
                <a:defRPr/>
              </a:pPr>
              <a:t>2018. 09. 10.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8FEFE-CFAE-44DE-A6AA-25BFDB8633D6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8FAD9-E174-4C76-A49F-A06D1014A728}" type="datetimeFigureOut">
              <a:rPr lang="hu-HU"/>
              <a:pPr>
                <a:defRPr/>
              </a:pPr>
              <a:t>2018. 09. 10.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C82E11-86CA-4618-BE98-1A4BFB006D73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F8878-32FA-4828-8DB2-1BA136550F2B}" type="datetimeFigureOut">
              <a:rPr lang="hu-HU"/>
              <a:pPr>
                <a:defRPr/>
              </a:pPr>
              <a:t>2018. 09. 10.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2C510-3058-425B-B455-C5552B99D828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653BFF-3F2F-408F-A3A7-BBBE924D5A01}" type="datetimeFigureOut">
              <a:rPr lang="hu-HU"/>
              <a:pPr>
                <a:defRPr/>
              </a:pPr>
              <a:t>2018. 09. 10.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EFE9A"/>
                </a:solidFill>
                <a:latin typeface="Calibri" pitchFamily="34" charset="0"/>
              </a:defRPr>
            </a:lvl1pPr>
          </a:lstStyle>
          <a:p>
            <a:fld id="{DB419ABA-39C1-487B-A036-9529C131A20F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ctrTitle"/>
          </p:nvPr>
        </p:nvSpPr>
        <p:spPr>
          <a:xfrm>
            <a:off x="1259632" y="2204864"/>
            <a:ext cx="7056784" cy="1470025"/>
          </a:xfrm>
        </p:spPr>
        <p:txBody>
          <a:bodyPr/>
          <a:lstStyle/>
          <a:p>
            <a:r>
              <a:rPr lang="hu-HU" dirty="0" smtClean="0"/>
              <a:t>Örömteli és eredményes matematikatanulás</a:t>
            </a:r>
            <a:endParaRPr lang="hu-HU" altLang="hu-HU" dirty="0" smtClean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91072" y="4077072"/>
            <a:ext cx="8352928" cy="1728192"/>
          </a:xfrm>
        </p:spPr>
        <p:txBody>
          <a:bodyPr/>
          <a:lstStyle/>
          <a:p>
            <a:pPr algn="l">
              <a:defRPr/>
            </a:pPr>
            <a:r>
              <a:rPr lang="hu-HU" b="1" dirty="0" smtClean="0"/>
              <a:t>             Vásárhelyi Éva – Bernáth László</a:t>
            </a:r>
          </a:p>
          <a:p>
            <a:pPr>
              <a:defRPr/>
            </a:pPr>
            <a:endParaRPr lang="hu-HU" b="1" dirty="0" smtClean="0"/>
          </a:p>
          <a:p>
            <a:pPr>
              <a:defRPr/>
            </a:pPr>
            <a:r>
              <a:rPr lang="hu-HU" dirty="0" smtClean="0"/>
              <a:t> </a:t>
            </a:r>
            <a:endParaRPr lang="hu-HU" dirty="0"/>
          </a:p>
        </p:txBody>
      </p:sp>
      <p:sp>
        <p:nvSpPr>
          <p:cNvPr id="3076" name="Szövegdoboz 3"/>
          <p:cNvSpPr txBox="1">
            <a:spLocks noChangeArrowheads="1"/>
          </p:cNvSpPr>
          <p:nvPr/>
        </p:nvSpPr>
        <p:spPr bwMode="auto">
          <a:xfrm>
            <a:off x="2627784" y="5301208"/>
            <a:ext cx="451167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altLang="hu-HU" sz="2800" dirty="0" smtClean="0"/>
              <a:t> </a:t>
            </a:r>
            <a:endParaRPr lang="hu-HU" altLang="hu-HU" sz="2800" dirty="0"/>
          </a:p>
          <a:p>
            <a:pPr algn="ctr"/>
            <a:r>
              <a:rPr lang="hu-HU" sz="2800" dirty="0" smtClean="0"/>
              <a:t>Rátz László Vándorgyűlés  Győr, július 3-6. </a:t>
            </a:r>
            <a:endParaRPr lang="hu-HU" altLang="hu-HU" sz="2800" dirty="0"/>
          </a:p>
          <a:p>
            <a:endParaRPr lang="hu-HU" altLang="hu-HU" sz="2800" dirty="0"/>
          </a:p>
        </p:txBody>
      </p:sp>
      <p:sp>
        <p:nvSpPr>
          <p:cNvPr id="24578" name="AutoShape 2" descr="https://sogo.caesar.elte.hu/SOGo/so/bernathl/Mail/0/folderINBOX/27492/2/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4580" name="AutoShape 4" descr="https://sogo.caesar.elte.hu/SOGo/so/bernathl/Mail/0/folderINBOX/27492/2/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1233" y="0"/>
            <a:ext cx="1942766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artalom helye 2"/>
          <p:cNvSpPr>
            <a:spLocks noGrp="1"/>
          </p:cNvSpPr>
          <p:nvPr>
            <p:ph idx="1"/>
          </p:nvPr>
        </p:nvSpPr>
        <p:spPr>
          <a:xfrm>
            <a:off x="457200" y="428625"/>
            <a:ext cx="8686800" cy="6429375"/>
          </a:xfrm>
        </p:spPr>
        <p:txBody>
          <a:bodyPr/>
          <a:lstStyle/>
          <a:p>
            <a:pPr eaLnBrk="1" hangingPunct="1"/>
            <a:r>
              <a:rPr lang="hu-HU" smtClean="0"/>
              <a:t>Tesztelési hatás</a:t>
            </a:r>
          </a:p>
          <a:p>
            <a:pPr lvl="1" eaLnBrk="1" hangingPunct="1"/>
            <a:r>
              <a:rPr lang="hu-HU" smtClean="0"/>
              <a:t>3 csoportot vizsgáltak, akiknek 250 szót kellett megtanulni. </a:t>
            </a:r>
          </a:p>
          <a:p>
            <a:pPr eaLnBrk="1" hangingPunct="1"/>
            <a:endParaRPr lang="hu-HU" smtClean="0"/>
          </a:p>
          <a:p>
            <a:pPr eaLnBrk="1" hangingPunct="1"/>
            <a:endParaRPr lang="hu-HU" smtClean="0"/>
          </a:p>
          <a:p>
            <a:pPr eaLnBrk="1" hangingPunct="1"/>
            <a:endParaRPr lang="hu-HU" smtClean="0"/>
          </a:p>
          <a:p>
            <a:pPr eaLnBrk="1" hangingPunct="1"/>
            <a:endParaRPr lang="hu-HU" smtClean="0"/>
          </a:p>
          <a:p>
            <a:pPr eaLnBrk="1" hangingPunct="1"/>
            <a:endParaRPr lang="hu-HU" smtClean="0"/>
          </a:p>
          <a:p>
            <a:pPr eaLnBrk="1" hangingPunct="1"/>
            <a:endParaRPr lang="hu-HU" smtClean="0"/>
          </a:p>
          <a:p>
            <a:pPr eaLnBrk="1" hangingPunct="1"/>
            <a:endParaRPr lang="hu-HU" smtClean="0"/>
          </a:p>
          <a:p>
            <a:pPr eaLnBrk="1" hangingPunct="1"/>
            <a:endParaRPr lang="hu-HU" smtClean="0"/>
          </a:p>
          <a:p>
            <a:pPr eaLnBrk="1" hangingPunct="1"/>
            <a:endParaRPr lang="hu-HU" smtClean="0"/>
          </a:p>
          <a:p>
            <a:pPr eaLnBrk="1" hangingPunct="1"/>
            <a:endParaRPr lang="hu-HU" smtClean="0"/>
          </a:p>
          <a:p>
            <a:pPr eaLnBrk="1" hangingPunct="1"/>
            <a:endParaRPr lang="hu-HU" smtClean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649" y="1062037"/>
            <a:ext cx="9165649" cy="3128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altLang="hu-HU" smtClean="0"/>
          </a:p>
        </p:txBody>
      </p:sp>
      <p:sp>
        <p:nvSpPr>
          <p:cNvPr id="10243" name="Tartalom helye 2"/>
          <p:cNvSpPr>
            <a:spLocks noGrp="1"/>
          </p:cNvSpPr>
          <p:nvPr>
            <p:ph idx="1"/>
          </p:nvPr>
        </p:nvSpPr>
        <p:spPr>
          <a:xfrm>
            <a:off x="322138" y="4653136"/>
            <a:ext cx="8642350" cy="1079921"/>
          </a:xfrm>
        </p:spPr>
        <p:txBody>
          <a:bodyPr/>
          <a:lstStyle/>
          <a:p>
            <a:pPr eaLnBrk="1" hangingPunct="1"/>
            <a:r>
              <a:rPr lang="hu-HU" sz="2800" dirty="0" smtClean="0"/>
              <a:t>Eredmény: attól függ, mikor vizsgálták</a:t>
            </a:r>
            <a:r>
              <a:rPr lang="hu-HU" sz="2400" dirty="0" smtClean="0"/>
              <a:t>.</a:t>
            </a:r>
          </a:p>
        </p:txBody>
      </p:sp>
      <p:pic>
        <p:nvPicPr>
          <p:cNvPr id="10244" name="Kép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0"/>
            <a:ext cx="4835796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altLang="hu-HU" smtClean="0"/>
          </a:p>
        </p:txBody>
      </p:sp>
      <p:pic>
        <p:nvPicPr>
          <p:cNvPr id="11268" name="Kép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836712"/>
            <a:ext cx="6477371" cy="468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altLang="hu-HU" smtClean="0"/>
          </a:p>
        </p:txBody>
      </p:sp>
      <p:sp>
        <p:nvSpPr>
          <p:cNvPr id="12291" name="Tartalom helye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525962"/>
          </a:xfrm>
        </p:spPr>
        <p:txBody>
          <a:bodyPr/>
          <a:lstStyle/>
          <a:p>
            <a:r>
              <a:rPr lang="hu-HU" altLang="hu-HU" sz="2800" smtClean="0"/>
              <a:t>Természetesen a hatás csak akkor működik, ha sikerül felidézni az anyagot a tesztelés során. ( Kang, McDermott, &amp; Roediger, 2007).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A memóriáról alkotott elképzelések</a:t>
            </a:r>
          </a:p>
          <a:p>
            <a:r>
              <a:rPr lang="hu-HU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A tesztelési hatás</a:t>
            </a:r>
          </a:p>
          <a:p>
            <a:r>
              <a:rPr lang="hu-HU" altLang="hu-HU" dirty="0" smtClean="0"/>
              <a:t>A tudás tesztelés formájának van-e hatása?</a:t>
            </a:r>
          </a:p>
          <a:p>
            <a:r>
              <a:rPr lang="hu-HU" dirty="0" smtClean="0"/>
              <a:t>Az így szerzett tudás felhasználása is eredményesebb?</a:t>
            </a:r>
          </a:p>
          <a:p>
            <a:r>
              <a:rPr lang="hu-HU" dirty="0" smtClean="0"/>
              <a:t>Egyéni képességek hatása?</a:t>
            </a:r>
          </a:p>
          <a:p>
            <a:r>
              <a:rPr lang="hu-HU" altLang="hu-HU" dirty="0" smtClean="0"/>
              <a:t>Deduktív következtetésekben is hatékony az előhívási hatás?</a:t>
            </a: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alt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1572" y="0"/>
            <a:ext cx="1872427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artalom helye 2"/>
          <p:cNvSpPr>
            <a:spLocks noGrp="1"/>
          </p:cNvSpPr>
          <p:nvPr>
            <p:ph idx="1"/>
          </p:nvPr>
        </p:nvSpPr>
        <p:spPr>
          <a:xfrm>
            <a:off x="0" y="0"/>
            <a:ext cx="9001125" cy="5768975"/>
          </a:xfrm>
        </p:spPr>
        <p:txBody>
          <a:bodyPr/>
          <a:lstStyle/>
          <a:p>
            <a:r>
              <a:rPr lang="hu-HU" altLang="hu-HU" dirty="0" smtClean="0"/>
              <a:t>A tudás tesztelés formájának van-e hatása?</a:t>
            </a:r>
          </a:p>
          <a:p>
            <a:r>
              <a:rPr lang="hu-HU" altLang="hu-HU" sz="2800" dirty="0" err="1" smtClean="0"/>
              <a:t>Kang</a:t>
            </a:r>
            <a:r>
              <a:rPr lang="hu-HU" altLang="hu-HU" sz="2800" dirty="0" smtClean="0"/>
              <a:t>, </a:t>
            </a:r>
            <a:r>
              <a:rPr lang="hu-HU" altLang="hu-HU" sz="2800" dirty="0" err="1" smtClean="0"/>
              <a:t>McDermott</a:t>
            </a:r>
            <a:r>
              <a:rPr lang="hu-HU" altLang="hu-HU" sz="2800" dirty="0" smtClean="0"/>
              <a:t> és </a:t>
            </a:r>
            <a:r>
              <a:rPr lang="hu-HU" altLang="hu-HU" sz="2800" dirty="0" err="1" smtClean="0"/>
              <a:t>Roediger</a:t>
            </a:r>
            <a:r>
              <a:rPr lang="hu-HU" altLang="hu-HU" sz="2800" dirty="0" smtClean="0"/>
              <a:t> (2007) a felidézési teljesítményt rövid kifejtős kérdésekkel illetve feleletválasztós teszttel a tanulás után 3 nappal</a:t>
            </a:r>
          </a:p>
          <a:p>
            <a:r>
              <a:rPr lang="hu-HU" altLang="hu-HU" sz="2800" dirty="0" smtClean="0"/>
              <a:t>Van-e különbség abban, hogy a tanulási fázisban a tesztelés kifejtős kérdésekkel vagy feleletválasztós tesztekkel történt? </a:t>
            </a:r>
          </a:p>
          <a:p>
            <a:r>
              <a:rPr lang="hu-HU" altLang="hu-HU" sz="2800" dirty="0" smtClean="0"/>
              <a:t>Mindkét csoport több információt tudott felidézni mindkét tudásfelmérő eljárásban, mint az ismétlő csoport, függetlenül attól, hogy melyik eljárással tanulta a szöveget. </a:t>
            </a:r>
          </a:p>
          <a:p>
            <a:pPr lvl="1"/>
            <a:r>
              <a:rPr lang="hu-HU" altLang="hu-HU" sz="2400" dirty="0" smtClean="0"/>
              <a:t>Ez az eredmény kicsit változik annak függvényében, hogy volt-e visszajelzés a tanulási szakaszban arról, hogy az aktuális próbálkozás jó volt-e. Amikor van visszajelzés, akkor a rövid kifejtős kérdésekre válaszolás előnyösebb, ha nincs visszajelzés, akkor a feleletválasztós teszt hatékonyabb.</a:t>
            </a:r>
          </a:p>
          <a:p>
            <a:endParaRPr lang="hu-HU" alt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A memóriáról alkotott elképzelések</a:t>
            </a:r>
          </a:p>
          <a:p>
            <a:r>
              <a:rPr lang="hu-HU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A tesztelési hatás</a:t>
            </a:r>
          </a:p>
          <a:p>
            <a:r>
              <a:rPr lang="hu-HU" altLang="hu-HU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A tudás tesztelés formájának van-e hatása?</a:t>
            </a:r>
          </a:p>
          <a:p>
            <a:r>
              <a:rPr lang="hu-HU" dirty="0" smtClean="0"/>
              <a:t>Az így szerzett tudás felhasználása is eredményesebb?</a:t>
            </a:r>
          </a:p>
          <a:p>
            <a:r>
              <a:rPr lang="hu-HU" dirty="0" smtClean="0"/>
              <a:t>Egyéni képességek hatása?</a:t>
            </a:r>
          </a:p>
          <a:p>
            <a:r>
              <a:rPr lang="hu-HU" altLang="hu-HU" dirty="0" smtClean="0"/>
              <a:t>Deduktív következtetésekben is hatékony az előhívási hatás?</a:t>
            </a: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alt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1572" y="0"/>
            <a:ext cx="1872427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333375"/>
            <a:ext cx="9143999" cy="6408738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4500" dirty="0" smtClean="0"/>
              <a:t>Az így szerzett tudás felhasználása is eredményesebb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hu-HU" sz="4000" dirty="0" smtClean="0"/>
              <a:t>      (Smith és </a:t>
            </a:r>
            <a:r>
              <a:rPr lang="hu-HU" sz="4000" dirty="0" err="1" smtClean="0"/>
              <a:t>Karpicke</a:t>
            </a:r>
            <a:r>
              <a:rPr lang="hu-HU" sz="4000" dirty="0" smtClean="0"/>
              <a:t>, 2014)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hu-HU" sz="40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4000" dirty="0" smtClean="0"/>
              <a:t>500 szó hosszúságú listákat tanultattak meg 5 csoporttal.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4000" dirty="0" smtClean="0"/>
              <a:t>Az egyes csoportok a következő tanulási feltételekkel tanultak: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sz="3200" dirty="0" smtClean="0"/>
              <a:t> </a:t>
            </a:r>
            <a:r>
              <a:rPr lang="hu-HU" sz="3200" dirty="0" err="1" smtClean="0"/>
              <a:t>újraolvasás</a:t>
            </a:r>
            <a:r>
              <a:rPr lang="hu-HU" sz="3200" dirty="0" smtClean="0"/>
              <a:t>, felidézés, rövid kérdésekre válasz, feleletválasztós teszt, vegyes. Az utolsó négy csoportnál nem volt ismétlés, ők csak a tudástesztelés formájában különböztek.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3600" dirty="0" smtClean="0"/>
              <a:t>Egy hét elteltével rövid kérdésekre kellett válaszolniuk a tanultakkal kapcsolatban rövid kifejtős tesztben, de kétféle tesztet használtak: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sz="3200" dirty="0" smtClean="0"/>
              <a:t>a tanult anyagban szereplő ismeretekre kérdeztek rá, illetve alkalmazni kellett a korábban tanultakat.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4000" dirty="0" smtClean="0"/>
              <a:t>Mindkét esetben az újraolvasó (ismételgető) csoport teljesítménye volt a leggyengébb, a másik négy csoport viszont egyformán jól teljesített.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artalom helye 2"/>
          <p:cNvSpPr>
            <a:spLocks noGrp="1"/>
          </p:cNvSpPr>
          <p:nvPr>
            <p:ph idx="1"/>
          </p:nvPr>
        </p:nvSpPr>
        <p:spPr>
          <a:xfrm>
            <a:off x="0" y="0"/>
            <a:ext cx="9144000" cy="6669088"/>
          </a:xfrm>
        </p:spPr>
        <p:txBody>
          <a:bodyPr/>
          <a:lstStyle/>
          <a:p>
            <a:r>
              <a:rPr lang="hu-HU" altLang="hu-HU" sz="2800" dirty="0" smtClean="0"/>
              <a:t>Más kísérletek is azt mutatták ki, hogy a teszteléssel megszerzett tudás más területre is könnyebben átvihető. </a:t>
            </a:r>
          </a:p>
          <a:p>
            <a:endParaRPr lang="hu-HU" altLang="hu-HU" sz="2800" dirty="0" smtClean="0"/>
          </a:p>
          <a:p>
            <a:r>
              <a:rPr lang="hu-HU" altLang="hu-HU" sz="2600" dirty="0" smtClean="0"/>
              <a:t>Butler (2010) kísérletében olyan információkat tanultak, mint pl. </a:t>
            </a:r>
            <a:r>
              <a:rPr lang="hu-HU" altLang="hu-HU" sz="2600" i="1" dirty="0" smtClean="0"/>
              <a:t>„A denevér szárnystruktúrája különbözik a madarakétól. Mi a különbség a két szárnystruktúra között?” </a:t>
            </a:r>
            <a:r>
              <a:rPr lang="hu-HU" altLang="hu-HU" sz="2600" dirty="0" smtClean="0"/>
              <a:t>Válasz: </a:t>
            </a:r>
            <a:r>
              <a:rPr lang="hu-HU" altLang="hu-HU" sz="2600" i="1" dirty="0" smtClean="0"/>
              <a:t>„A madaraknak merev szárnya az emelkedésben segít, a denevér rugalmas szárnya pedig jobb manőverezést tesz lehetővé. „</a:t>
            </a:r>
          </a:p>
          <a:p>
            <a:r>
              <a:rPr lang="hu-HU" altLang="hu-HU" sz="2600" dirty="0" smtClean="0"/>
              <a:t>A tudás ellenőrzése során más területekről is tettek fel kérdéseket, a példához ezt</a:t>
            </a:r>
            <a:r>
              <a:rPr lang="hu-HU" altLang="hu-HU" sz="2600" i="1" dirty="0" smtClean="0"/>
              <a:t>: „Az Amerikai Hadsereg a denevér szárny vizsgálatából merít inspirációt egy új típusú repülőgép kifejlesztéséhez. Miben különbözne ez a gép a hagyományos vadászgépektől?”</a:t>
            </a:r>
            <a:r>
              <a:rPr lang="hu-HU" altLang="hu-HU" sz="2600" dirty="0" smtClean="0"/>
              <a:t> (Válasz: </a:t>
            </a:r>
            <a:r>
              <a:rPr lang="hu-HU" altLang="hu-HU" sz="2600" i="1" dirty="0" smtClean="0"/>
              <a:t>„A hagyományos repülőgépek merev szárnya az emelkedésben segít. A denevér szárnya rugalmasabb, az ennek alapján készült repülőgépnek jobb a </a:t>
            </a:r>
            <a:r>
              <a:rPr lang="hu-HU" altLang="hu-HU" sz="2600" i="1" dirty="0" err="1" smtClean="0"/>
              <a:t>manőverezhető-sége</a:t>
            </a:r>
            <a:r>
              <a:rPr lang="hu-HU" altLang="hu-HU" sz="2600" i="1" dirty="0" smtClean="0"/>
              <a:t>.” </a:t>
            </a:r>
          </a:p>
          <a:p>
            <a:endParaRPr lang="hu-HU" altLang="hu-HU" dirty="0" smtClean="0"/>
          </a:p>
          <a:p>
            <a:endParaRPr lang="hu-HU" altLang="hu-HU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A memóriáról alkotott elképzelések</a:t>
            </a:r>
          </a:p>
          <a:p>
            <a:r>
              <a:rPr lang="hu-HU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A tesztelési hatás</a:t>
            </a:r>
          </a:p>
          <a:p>
            <a:r>
              <a:rPr lang="hu-HU" altLang="hu-HU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A tudás tesztelés formájának van-e hatása?</a:t>
            </a:r>
          </a:p>
          <a:p>
            <a:r>
              <a:rPr lang="hu-HU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Az így szerzett tudás felhasználása is eredményesebb?</a:t>
            </a:r>
          </a:p>
          <a:p>
            <a:r>
              <a:rPr lang="hu-HU" dirty="0" smtClean="0"/>
              <a:t>Egyéni képességek hatása?</a:t>
            </a:r>
          </a:p>
          <a:p>
            <a:r>
              <a:rPr lang="hu-HU" altLang="hu-HU" dirty="0" smtClean="0"/>
              <a:t>Deduktív következtetésekben is hatékony az előhívási hatás?</a:t>
            </a: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alt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0"/>
            <a:ext cx="1979712" cy="202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2938338"/>
          </a:xfrm>
        </p:spPr>
        <p:txBody>
          <a:bodyPr/>
          <a:lstStyle/>
          <a:p>
            <a:r>
              <a:rPr lang="hu-HU" dirty="0" smtClean="0"/>
              <a:t>Az előhívásos (teszteléses) tanulás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sz="4000" dirty="0" smtClean="0"/>
              <a:t>Bernáth László</a:t>
            </a:r>
            <a:br>
              <a:rPr lang="hu-HU" sz="4000" dirty="0" smtClean="0"/>
            </a:br>
            <a:r>
              <a:rPr lang="hu-HU" sz="3600" dirty="0" smtClean="0"/>
              <a:t>ELTE PPK Iskolapszichológia Tanszék</a:t>
            </a:r>
            <a:endParaRPr lang="hu-HU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8820472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A tesztelési hatás az egyéni képességektől függetlenül hat.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/>
              <a:t>egy biológia kurzus keretében a hallgatók egy része 10 alkalommal 10 kérdéses tesztre válaszolt a tananyaggal kapcsolatban. A vizsgán nyújtott teljesítményük jobb volt, mint azoknak, akik nem vettek részt a tesztelésben.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/>
              <a:t>ez az előny a jó-, közepes- és gyenge képességű diákokra egyaránt érvényes volt (Orr és Foster, 2013).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A memóriáról alkotott elképzelések</a:t>
            </a:r>
          </a:p>
          <a:p>
            <a:r>
              <a:rPr lang="hu-HU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A tesztelési hatás</a:t>
            </a:r>
          </a:p>
          <a:p>
            <a:r>
              <a:rPr lang="hu-HU" altLang="hu-HU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A tudás tesztelés formájának van-e hatása?</a:t>
            </a:r>
          </a:p>
          <a:p>
            <a:r>
              <a:rPr lang="hu-HU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Az így szerzett tudás felhasználása is eredményesebb?</a:t>
            </a:r>
          </a:p>
          <a:p>
            <a:r>
              <a:rPr lang="hu-HU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Egyéni képességek hatása?</a:t>
            </a:r>
          </a:p>
          <a:p>
            <a:r>
              <a:rPr lang="hu-HU" altLang="hu-HU" dirty="0" smtClean="0"/>
              <a:t>Deduktív következtetésekben is hatékony az előhívási hatás?</a:t>
            </a: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alt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0"/>
            <a:ext cx="1979712" cy="202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 dirty="0" smtClean="0"/>
              <a:t>Deduktív következtetésekben is hatékony az előhívási hatás?</a:t>
            </a:r>
          </a:p>
        </p:txBody>
      </p:sp>
      <p:sp>
        <p:nvSpPr>
          <p:cNvPr id="23555" name="Tartalom helye 2"/>
          <p:cNvSpPr>
            <a:spLocks noGrp="1"/>
          </p:cNvSpPr>
          <p:nvPr>
            <p:ph idx="1"/>
          </p:nvPr>
        </p:nvSpPr>
        <p:spPr>
          <a:xfrm>
            <a:off x="285750" y="1438275"/>
            <a:ext cx="8858250" cy="4857750"/>
          </a:xfrm>
        </p:spPr>
        <p:txBody>
          <a:bodyPr/>
          <a:lstStyle/>
          <a:p>
            <a:r>
              <a:rPr lang="hu-HU" altLang="hu-HU" sz="2800" dirty="0" smtClean="0"/>
              <a:t>Kísérlet (</a:t>
            </a:r>
            <a:r>
              <a:rPr lang="hu-HU" altLang="hu-HU" sz="2800" dirty="0" err="1" smtClean="0"/>
              <a:t>Tran</a:t>
            </a:r>
            <a:r>
              <a:rPr lang="hu-HU" altLang="hu-HU" sz="2800" dirty="0" smtClean="0"/>
              <a:t> et </a:t>
            </a:r>
            <a:r>
              <a:rPr lang="hu-HU" altLang="hu-HU" sz="2800" dirty="0" err="1" smtClean="0"/>
              <a:t>al</a:t>
            </a:r>
            <a:r>
              <a:rPr lang="hu-HU" altLang="hu-HU" sz="2800" dirty="0" smtClean="0"/>
              <a:t>. 2015) :</a:t>
            </a:r>
          </a:p>
          <a:p>
            <a:r>
              <a:rPr lang="hu-HU" altLang="hu-HU" sz="2800" dirty="0" smtClean="0"/>
              <a:t>Mondatokat kellett elolvasni egyesével, pl.</a:t>
            </a:r>
          </a:p>
          <a:p>
            <a:pPr>
              <a:buNone/>
            </a:pPr>
            <a:r>
              <a:rPr lang="hu-HU" altLang="hu-HU" sz="2800" dirty="0" smtClean="0"/>
              <a:t>     </a:t>
            </a:r>
            <a:r>
              <a:rPr lang="hu-HU" altLang="hu-HU" sz="2800" i="1" dirty="0" smtClean="0"/>
              <a:t>Az </a:t>
            </a:r>
            <a:r>
              <a:rPr lang="hu-HU" altLang="hu-HU" sz="2800" i="1" dirty="0" err="1" smtClean="0"/>
              <a:t>Ash</a:t>
            </a:r>
            <a:r>
              <a:rPr lang="hu-HU" altLang="hu-HU" sz="2800" i="1" dirty="0" smtClean="0"/>
              <a:t> utcán lehet gyalog, biciklivel vagy autóval menni; </a:t>
            </a:r>
          </a:p>
          <a:p>
            <a:pPr>
              <a:buNone/>
            </a:pPr>
            <a:r>
              <a:rPr lang="hu-HU" altLang="hu-HU" sz="2800" i="1" dirty="0" smtClean="0"/>
              <a:t>     A </a:t>
            </a:r>
            <a:r>
              <a:rPr lang="hu-HU" altLang="hu-HU" sz="2800" i="1" dirty="0" err="1" smtClean="0"/>
              <a:t>Birch</a:t>
            </a:r>
            <a:r>
              <a:rPr lang="hu-HU" altLang="hu-HU" sz="2800" i="1" dirty="0" smtClean="0"/>
              <a:t> utcán csak gyalog lehet menni; </a:t>
            </a:r>
          </a:p>
          <a:p>
            <a:pPr>
              <a:buNone/>
            </a:pPr>
            <a:r>
              <a:rPr lang="hu-HU" altLang="hu-HU" sz="2800" i="1" dirty="0" smtClean="0"/>
              <a:t>     A Canyon utcán csak gyalog vagy biciklivel lehet menni</a:t>
            </a:r>
          </a:p>
          <a:p>
            <a:r>
              <a:rPr lang="hu-HU" altLang="hu-HU" sz="2800" dirty="0" smtClean="0"/>
              <a:t>A szokásos tesztelős és újraolvasó csoportok.</a:t>
            </a:r>
          </a:p>
          <a:p>
            <a:r>
              <a:rPr lang="hu-HU" altLang="hu-HU" sz="2800" dirty="0" smtClean="0"/>
              <a:t>A tesztelős csoport több mondatra emlékezett, de a következtetéses feladatban (melyik utcán lehet biciklivel eljutni az egyetemre?) nem volt különbség a csoportok között.</a:t>
            </a:r>
            <a:r>
              <a:rPr lang="en-US" altLang="hu-HU" sz="2800" dirty="0" smtClean="0"/>
              <a:t> </a:t>
            </a:r>
            <a:endParaRPr lang="hu-HU" altLang="hu-HU" sz="2800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altLang="hu-HU" smtClean="0"/>
          </a:p>
        </p:txBody>
      </p:sp>
      <p:sp>
        <p:nvSpPr>
          <p:cNvPr id="2457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dirty="0" smtClean="0"/>
              <a:t>Ugyanezt megismételve úgy, hogy a mondatok együtt jelentek meg, az eredmény más:</a:t>
            </a:r>
          </a:p>
          <a:p>
            <a:pPr>
              <a:buNone/>
            </a:pPr>
            <a:endParaRPr lang="hu-HU" altLang="hu-HU" dirty="0" smtClean="0"/>
          </a:p>
          <a:p>
            <a:pPr>
              <a:buNone/>
            </a:pPr>
            <a:r>
              <a:rPr lang="hu-HU" altLang="hu-HU" dirty="0" smtClean="0"/>
              <a:t>   a tesztelős csoport  jobb (</a:t>
            </a:r>
            <a:r>
              <a:rPr lang="hu-HU" altLang="hu-HU" dirty="0" err="1" smtClean="0"/>
              <a:t>Eglington</a:t>
            </a:r>
            <a:r>
              <a:rPr lang="hu-HU" altLang="hu-HU" dirty="0" smtClean="0"/>
              <a:t> és </a:t>
            </a:r>
            <a:r>
              <a:rPr lang="hu-HU" altLang="hu-HU" dirty="0" err="1" smtClean="0"/>
              <a:t>Kang</a:t>
            </a:r>
            <a:r>
              <a:rPr lang="hu-HU" altLang="hu-HU" dirty="0" smtClean="0"/>
              <a:t>, 2016).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A teszteléses tanulásnak nem csak direkt, hanem indirekt haszna is van mind a diákok, mind a tanárok számára.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/>
              <a:t>A diákokat folyamatos tanulásra készteti a rendszeres tudás tesztelés, továbbá ebből arra is kapnak visszajelzést, mi az amit tudnak és mi az amit még nem a tananyagból.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Ezért kevésbé lesznek kudarckerülők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Csökken náluk a teszt szorongás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/>
              <a:t>A tanárok is pontosabban tudják követni, hol tart a diákok tudása és ehhez igazíthatják a tanítási stratégiájukat.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dirty="0" smtClean="0"/>
              <a:t>Előhívásos tanulás</a:t>
            </a:r>
            <a:endParaRPr lang="hu-HU" sz="4800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867372"/>
              </p:ext>
            </p:extLst>
          </p:nvPr>
        </p:nvGraphicFramePr>
        <p:xfrm>
          <a:off x="539552" y="1988840"/>
          <a:ext cx="7992888" cy="402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96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2354">
                <a:tc>
                  <a:txBody>
                    <a:bodyPr/>
                    <a:lstStyle/>
                    <a:p>
                      <a:pPr algn="ctr"/>
                      <a:r>
                        <a:rPr lang="hu-HU" sz="3600" dirty="0" smtClean="0"/>
                        <a:t>Eddig:</a:t>
                      </a:r>
                      <a:endParaRPr lang="hu-HU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600" dirty="0" smtClean="0"/>
                        <a:t>Most:</a:t>
                      </a:r>
                      <a:endParaRPr lang="hu-HU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0014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u-HU" sz="2800" dirty="0" smtClean="0">
                          <a:solidFill>
                            <a:srgbClr val="FF0000"/>
                          </a:solidFill>
                        </a:rPr>
                        <a:t>Szövegtanulás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hu-HU" sz="28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u-HU" sz="2800" dirty="0" smtClean="0">
                          <a:solidFill>
                            <a:srgbClr val="FF0000"/>
                          </a:solidFill>
                        </a:rPr>
                        <a:t>Idegen szavak tanulása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hu-HU" sz="28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u-HU" sz="2800" dirty="0" smtClean="0">
                          <a:solidFill>
                            <a:srgbClr val="FF0000"/>
                          </a:solidFill>
                        </a:rPr>
                        <a:t>Biológia óra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hu-HU" sz="28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u-HU" sz="2800" dirty="0" smtClean="0">
                          <a:solidFill>
                            <a:srgbClr val="FF0000"/>
                          </a:solidFill>
                        </a:rPr>
                        <a:t>Laboratórium</a:t>
                      </a:r>
                    </a:p>
                    <a:p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u-HU" sz="2800" kern="1200" dirty="0" smtClean="0">
                          <a:solidFill>
                            <a:srgbClr val="FF0000"/>
                          </a:solidFill>
                          <a:effectLst/>
                        </a:rPr>
                        <a:t>Matematika óra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hu-HU" sz="2800" kern="12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u-HU" sz="2800" kern="1200" dirty="0" smtClean="0">
                          <a:solidFill>
                            <a:srgbClr val="FF0000"/>
                          </a:solidFill>
                          <a:effectLst/>
                        </a:rPr>
                        <a:t>Középiskolában, kilencedikes diákokkal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u-HU" sz="2800" kern="1200" dirty="0" smtClean="0">
                          <a:solidFill>
                            <a:srgbClr val="FF0000"/>
                          </a:solidFill>
                          <a:effectLst/>
                        </a:rPr>
                        <a:t>Egyetemen,</a:t>
                      </a:r>
                    </a:p>
                    <a:p>
                      <a:pPr marL="285750" indent="-285750">
                        <a:buFont typeface="Arial" pitchFamily="34" charset="0"/>
                        <a:buNone/>
                      </a:pPr>
                      <a:r>
                        <a:rPr lang="hu-HU" sz="2800" kern="12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   </a:t>
                      </a:r>
                      <a:r>
                        <a:rPr lang="hu-HU" sz="2800" kern="1200" baseline="0" dirty="0" err="1" smtClean="0">
                          <a:solidFill>
                            <a:srgbClr val="FF0000"/>
                          </a:solidFill>
                          <a:effectLst/>
                        </a:rPr>
                        <a:t>tanárszakos</a:t>
                      </a:r>
                      <a:r>
                        <a:rPr lang="hu-HU" sz="2800" kern="12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hallgatókkal</a:t>
                      </a:r>
                      <a:endParaRPr lang="hu-HU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50392"/>
            <a:ext cx="1211317" cy="119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8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548680"/>
            <a:ext cx="5580112" cy="571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Elméleti háttér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memóriáról alkotott elképzelések</a:t>
            </a:r>
          </a:p>
          <a:p>
            <a:r>
              <a:rPr lang="hu-HU" dirty="0" smtClean="0"/>
              <a:t>A tesztelési hatás</a:t>
            </a:r>
          </a:p>
          <a:p>
            <a:r>
              <a:rPr lang="hu-HU" altLang="hu-HU" dirty="0" smtClean="0"/>
              <a:t>A tudás tesztelés formájának van-e hatása?</a:t>
            </a:r>
          </a:p>
          <a:p>
            <a:r>
              <a:rPr lang="hu-HU" dirty="0" smtClean="0"/>
              <a:t>Az így szerzett tudás felhasználása is eredményesebb?</a:t>
            </a:r>
          </a:p>
          <a:p>
            <a:r>
              <a:rPr lang="hu-HU" dirty="0" smtClean="0"/>
              <a:t>Egyéni képességek hatása?</a:t>
            </a:r>
          </a:p>
          <a:p>
            <a:r>
              <a:rPr lang="hu-HU" altLang="hu-HU" dirty="0" smtClean="0"/>
              <a:t>Deduktív következtetésekben is hatékony az előhívási hatás?</a:t>
            </a: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alt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0"/>
            <a:ext cx="1763688" cy="180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1547813" y="3414713"/>
            <a:ext cx="1752600" cy="609600"/>
          </a:xfrm>
          <a:prstGeom prst="rect">
            <a:avLst/>
          </a:prstGeom>
          <a:solidFill>
            <a:srgbClr val="00CC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99"/>
            </a:extrusionClr>
          </a:sp3d>
        </p:spPr>
        <p:txBody>
          <a:bodyPr wrap="none" lIns="90000" tIns="46800" rIns="90000" bIns="46800" anchor="ctr">
            <a:flatTx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hu-HU" sz="2400">
                <a:solidFill>
                  <a:srgbClr val="FFFF00"/>
                </a:solidFill>
                <a:latin typeface="Times New Roman" pitchFamily="18" charset="0"/>
              </a:rPr>
              <a:t>RTM</a:t>
            </a: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4548188" y="3406775"/>
            <a:ext cx="1752600" cy="609600"/>
          </a:xfrm>
          <a:prstGeom prst="rect">
            <a:avLst/>
          </a:prstGeom>
          <a:solidFill>
            <a:srgbClr val="00CC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99"/>
            </a:extrusionClr>
          </a:sp3d>
        </p:spPr>
        <p:txBody>
          <a:bodyPr wrap="none" lIns="90000" tIns="46800" rIns="90000" bIns="46800" anchor="ctr">
            <a:flatTx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400">
                <a:solidFill>
                  <a:srgbClr val="FFFF00"/>
                </a:solidFill>
                <a:latin typeface="Times New Roman" pitchFamily="18" charset="0"/>
              </a:rPr>
              <a:t>H</a:t>
            </a:r>
            <a:r>
              <a:rPr lang="en-GB" altLang="hu-HU" sz="2400">
                <a:solidFill>
                  <a:srgbClr val="FFFF00"/>
                </a:solidFill>
                <a:latin typeface="Times New Roman" pitchFamily="18" charset="0"/>
              </a:rPr>
              <a:t>TM</a:t>
            </a:r>
          </a:p>
        </p:txBody>
      </p:sp>
      <p:sp>
        <p:nvSpPr>
          <p:cNvPr id="4100" name="Szövegdoboz 3"/>
          <p:cNvSpPr txBox="1">
            <a:spLocks noChangeArrowheads="1"/>
          </p:cNvSpPr>
          <p:nvPr/>
        </p:nvSpPr>
        <p:spPr bwMode="auto">
          <a:xfrm>
            <a:off x="5326063" y="1808163"/>
            <a:ext cx="954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altLang="hu-HU"/>
              <a:t>Tárolás</a:t>
            </a:r>
          </a:p>
        </p:txBody>
      </p:sp>
      <p:sp>
        <p:nvSpPr>
          <p:cNvPr id="4101" name="Tartalom helye 5"/>
          <p:cNvSpPr>
            <a:spLocks noGrp="1"/>
          </p:cNvSpPr>
          <p:nvPr>
            <p:ph idx="1"/>
          </p:nvPr>
        </p:nvSpPr>
        <p:spPr>
          <a:xfrm>
            <a:off x="323850" y="655638"/>
            <a:ext cx="8229600" cy="4525962"/>
          </a:xfrm>
        </p:spPr>
        <p:txBody>
          <a:bodyPr/>
          <a:lstStyle/>
          <a:p>
            <a:r>
              <a:rPr lang="hu-HU" altLang="hu-HU" smtClean="0"/>
              <a:t>Az emlékezet korai elméletei</a:t>
            </a:r>
          </a:p>
          <a:p>
            <a:endParaRPr lang="hu-HU" altLang="hu-HU" smtClean="0"/>
          </a:p>
          <a:p>
            <a:endParaRPr lang="hu-HU" altLang="hu-HU" smtClean="0"/>
          </a:p>
          <a:p>
            <a:endParaRPr lang="hu-HU" altLang="hu-HU" smtClean="0"/>
          </a:p>
          <a:p>
            <a:endParaRPr lang="hu-HU" altLang="hu-HU" smtClean="0"/>
          </a:p>
          <a:p>
            <a:endParaRPr lang="hu-HU" altLang="hu-HU" smtClean="0"/>
          </a:p>
          <a:p>
            <a:r>
              <a:rPr lang="hu-HU" altLang="hu-HU" smtClean="0"/>
              <a:t>Az információ bekerülését a sokszori elolvasás segíti – ismétlés a tudás anyja.</a:t>
            </a:r>
          </a:p>
          <a:p>
            <a:r>
              <a:rPr lang="hu-HU" altLang="hu-HU" smtClean="0"/>
              <a:t>Hangsúly a tanáron – minél több anyagot adjon le, minél több leckét adjon fel.</a:t>
            </a:r>
          </a:p>
          <a:p>
            <a:r>
              <a:rPr lang="hu-HU" altLang="hu-HU" smtClean="0"/>
              <a:t>Hol a diák?</a:t>
            </a:r>
          </a:p>
          <a:p>
            <a:endParaRPr lang="hu-HU" altLang="hu-HU" smtClean="0"/>
          </a:p>
        </p:txBody>
      </p:sp>
      <p:sp>
        <p:nvSpPr>
          <p:cNvPr id="7" name="Szalagnyíl lefelé 6"/>
          <p:cNvSpPr/>
          <p:nvPr/>
        </p:nvSpPr>
        <p:spPr>
          <a:xfrm>
            <a:off x="2905125" y="1774825"/>
            <a:ext cx="2652713" cy="1143000"/>
          </a:xfrm>
          <a:prstGeom prst="curved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chemeClr val="tx1"/>
              </a:solidFill>
            </a:endParaRPr>
          </a:p>
        </p:txBody>
      </p:sp>
      <p:pic>
        <p:nvPicPr>
          <p:cNvPr id="4103" name="Kép 1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4475" y="655638"/>
            <a:ext cx="2535238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1986" name="Picture 2" descr="Kapcsolódó ké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052735"/>
            <a:ext cx="6696744" cy="50190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1547813" y="3414713"/>
            <a:ext cx="1752600" cy="609600"/>
          </a:xfrm>
          <a:prstGeom prst="rect">
            <a:avLst/>
          </a:prstGeom>
          <a:solidFill>
            <a:srgbClr val="00CC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99"/>
            </a:extrusionClr>
          </a:sp3d>
        </p:spPr>
        <p:txBody>
          <a:bodyPr wrap="none" lIns="90000" tIns="46800" rIns="90000" bIns="46800" anchor="ctr">
            <a:flatTx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400">
                <a:solidFill>
                  <a:srgbClr val="FFFF00"/>
                </a:solidFill>
                <a:latin typeface="Times New Roman" pitchFamily="18" charset="0"/>
              </a:rPr>
              <a:t>MM</a:t>
            </a:r>
            <a:endParaRPr lang="en-GB" altLang="hu-HU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4548188" y="3406775"/>
            <a:ext cx="1752600" cy="609600"/>
          </a:xfrm>
          <a:prstGeom prst="rect">
            <a:avLst/>
          </a:prstGeom>
          <a:solidFill>
            <a:srgbClr val="00CC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99"/>
            </a:extrusionClr>
          </a:sp3d>
        </p:spPr>
        <p:txBody>
          <a:bodyPr wrap="none" lIns="90000" tIns="46800" rIns="90000" bIns="46800" anchor="ctr">
            <a:flatTx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400">
                <a:solidFill>
                  <a:srgbClr val="FFFF00"/>
                </a:solidFill>
                <a:latin typeface="Times New Roman" pitchFamily="18" charset="0"/>
              </a:rPr>
              <a:t>H</a:t>
            </a:r>
            <a:r>
              <a:rPr lang="en-GB" altLang="hu-HU" sz="2400">
                <a:solidFill>
                  <a:srgbClr val="FFFF00"/>
                </a:solidFill>
                <a:latin typeface="Times New Roman" pitchFamily="18" charset="0"/>
              </a:rPr>
              <a:t>TM</a:t>
            </a:r>
          </a:p>
        </p:txBody>
      </p:sp>
      <p:sp>
        <p:nvSpPr>
          <p:cNvPr id="6148" name="AutoShape 12"/>
          <p:cNvSpPr>
            <a:spLocks noChangeArrowheads="1"/>
          </p:cNvSpPr>
          <p:nvPr/>
        </p:nvSpPr>
        <p:spPr bwMode="auto">
          <a:xfrm rot="10800000">
            <a:off x="2573338" y="1992313"/>
            <a:ext cx="2935287" cy="895350"/>
          </a:xfrm>
          <a:prstGeom prst="curvedUpArrow">
            <a:avLst>
              <a:gd name="adj1" fmla="val 47278"/>
              <a:gd name="adj2" fmla="val 94541"/>
              <a:gd name="adj3" fmla="val 33333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 altLang="hu-HU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149" name="Szövegdoboz 4"/>
          <p:cNvSpPr txBox="1">
            <a:spLocks noChangeArrowheads="1"/>
          </p:cNvSpPr>
          <p:nvPr/>
        </p:nvSpPr>
        <p:spPr bwMode="auto">
          <a:xfrm>
            <a:off x="5540375" y="2138363"/>
            <a:ext cx="1657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hu-HU"/>
              <a:t>Előhívás</a:t>
            </a:r>
          </a:p>
        </p:txBody>
      </p:sp>
      <p:sp>
        <p:nvSpPr>
          <p:cNvPr id="6150" name="Tartalom helye 5"/>
          <p:cNvSpPr>
            <a:spLocks noGrp="1"/>
          </p:cNvSpPr>
          <p:nvPr>
            <p:ph idx="1"/>
          </p:nvPr>
        </p:nvSpPr>
        <p:spPr>
          <a:xfrm>
            <a:off x="433388" y="247650"/>
            <a:ext cx="8229600" cy="1958975"/>
          </a:xfrm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Képtalálat a következőre: „mobil phone classroom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7591425" cy="4552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A memóriáról alkotott elképzelések</a:t>
            </a:r>
          </a:p>
          <a:p>
            <a:r>
              <a:rPr lang="hu-HU" dirty="0" smtClean="0"/>
              <a:t>A tesztelési hatás</a:t>
            </a:r>
          </a:p>
          <a:p>
            <a:r>
              <a:rPr lang="hu-HU" altLang="hu-HU" dirty="0" smtClean="0"/>
              <a:t>A tudás tesztelés formájának van-e hatása?</a:t>
            </a:r>
          </a:p>
          <a:p>
            <a:r>
              <a:rPr lang="hu-HU" dirty="0" smtClean="0"/>
              <a:t>Az így szerzett tudás felhasználása is eredményesebb?</a:t>
            </a:r>
          </a:p>
          <a:p>
            <a:r>
              <a:rPr lang="hu-HU" dirty="0" smtClean="0"/>
              <a:t>Egyéni képességek hatása?</a:t>
            </a:r>
          </a:p>
          <a:p>
            <a:r>
              <a:rPr lang="hu-HU" altLang="hu-HU" dirty="0" smtClean="0"/>
              <a:t>Deduktív következtetésekben is hatékony az előhívási hatás?</a:t>
            </a: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alt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0"/>
            <a:ext cx="1835696" cy="1879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625" y="500063"/>
            <a:ext cx="8501063" cy="607218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3500" b="1" dirty="0" smtClean="0"/>
              <a:t>A tesztelési hatás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sz="35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3000" dirty="0" smtClean="0"/>
              <a:t>A tesztelés hagyományosan a tudás ellenőrzésére, értékelésére való eljárás  dolgozatoknál és a vizsgákon.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3000" dirty="0" smtClean="0"/>
              <a:t>A tanulás az ezt megelőző történés, ami annál hatékonyabb, minél többször ismételtük át az anyagot („ismétlés a tudás anyja”).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3000" dirty="0" smtClean="0"/>
              <a:t>A tesztelés (feleletválasztós vagy rövid kifejtős kérdésekkel) azonban tanulási eszköz is lehet, noha ilyenkor nem az információ bevitele történik, hanem az előhívása.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Egyéni 7. séma">
      <a:dk1>
        <a:srgbClr val="FEFE59"/>
      </a:dk1>
      <a:lt1>
        <a:srgbClr val="1502A0"/>
      </a:lt1>
      <a:dk2>
        <a:srgbClr val="04617B"/>
      </a:dk2>
      <a:lt2>
        <a:srgbClr val="C4EEFF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1097</Words>
  <Application>Microsoft Office PowerPoint</Application>
  <PresentationFormat>Diavetítés a képernyőre (4:3 oldalarány)</PresentationFormat>
  <Paragraphs>154</Paragraphs>
  <Slides>26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Office-téma</vt:lpstr>
      <vt:lpstr>Örömteli és eredményes matematikatanulás</vt:lpstr>
      <vt:lpstr>Az előhívásos (teszteléses) tanulás  Bernáth László ELTE PPK Iskolapszichológia Tanszék</vt:lpstr>
      <vt:lpstr>Elméleti háttér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Deduktív következtetésekben is hatékony az előhívási hatás?</vt:lpstr>
      <vt:lpstr>PowerPoint-bemutató</vt:lpstr>
      <vt:lpstr>PowerPoint-bemutató</vt:lpstr>
      <vt:lpstr>Előhívásos tanulás</vt:lpstr>
      <vt:lpstr>PowerPoint-bemutató</vt:lpstr>
    </vt:vector>
  </TitlesOfParts>
  <Company>AtHome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User</dc:creator>
  <cp:lastModifiedBy>Windows-felhasználó</cp:lastModifiedBy>
  <cp:revision>54</cp:revision>
  <dcterms:created xsi:type="dcterms:W3CDTF">2016-10-23T17:27:43Z</dcterms:created>
  <dcterms:modified xsi:type="dcterms:W3CDTF">2018-09-10T07:06:59Z</dcterms:modified>
</cp:coreProperties>
</file>